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318" r:id="rId7"/>
    <p:sldId id="260" r:id="rId8"/>
    <p:sldId id="261" r:id="rId9"/>
    <p:sldId id="280" r:id="rId10"/>
    <p:sldId id="281" r:id="rId11"/>
    <p:sldId id="306" r:id="rId12"/>
    <p:sldId id="319" r:id="rId13"/>
    <p:sldId id="287" r:id="rId14"/>
    <p:sldId id="320" r:id="rId15"/>
    <p:sldId id="300" r:id="rId16"/>
    <p:sldId id="268" r:id="rId17"/>
    <p:sldId id="314" r:id="rId18"/>
    <p:sldId id="315" r:id="rId19"/>
    <p:sldId id="312" r:id="rId20"/>
    <p:sldId id="313" r:id="rId21"/>
    <p:sldId id="317" r:id="rId22"/>
    <p:sldId id="267" r:id="rId23"/>
    <p:sldId id="263" r:id="rId24"/>
    <p:sldId id="264" r:id="rId25"/>
    <p:sldId id="265" r:id="rId26"/>
    <p:sldId id="266" r:id="rId27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layfair Display" pitchFamily="2" charset="77"/>
      <p:regular r:id="rId35"/>
      <p:bold r:id="rId36"/>
      <p:italic r:id="rId37"/>
      <p:boldItalic r:id="rId38"/>
    </p:embeddedFont>
    <p:embeddedFont>
      <p:font typeface="Poppins" pitchFamily="2" charset="77"/>
      <p:regular r:id="rId39"/>
      <p:bold r:id="rId40"/>
      <p:italic r:id="rId41"/>
      <p:boldItalic r:id="rId42"/>
    </p:embeddedFont>
    <p:embeddedFont>
      <p:font typeface="Poppins Light" panose="020B0604020202020204" pitchFamily="3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3"/>
    <p:restoredTop sz="94529"/>
  </p:normalViewPr>
  <p:slideViewPr>
    <p:cSldViewPr snapToGrid="0">
      <p:cViewPr varScale="1">
        <p:scale>
          <a:sx n="248" d="100"/>
          <a:sy n="248" d="100"/>
        </p:scale>
        <p:origin x="18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da108f6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36ada108f6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1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5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1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1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5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86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6ada108f6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36ada108f6_2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408614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408614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6ada108f6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36ada108f6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408614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e408614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e408614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e4086149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4086149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4086149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6ada108f6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36ada108f6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ada108f6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36ada108f6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1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ada108f6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36ada108f6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ada108f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6ada108f6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ada108f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6ada108f6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53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3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83" name="Google Shape;83;p1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6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91" name="Google Shape;91;p1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98" name="Google Shape;98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49" name="Google Shape;149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4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66" name="Google Shape;166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75" name="Google Shape;175;p2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09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25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226782"/>
            <a:ext cx="267330" cy="475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  <p:extLst>
      <p:ext uri="{BB962C8B-B14F-4D97-AF65-F5344CB8AC3E}">
        <p14:creationId xmlns:p14="http://schemas.microsoft.com/office/powerpoint/2010/main" val="220575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6866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55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4800">
              <a:solidFill>
                <a:srgbClr val="000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7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2BF02-FF78-491B-A2DA-C9C34A870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2F7632-49A8-49A3-BC66-9CE997A866AB}"/>
              </a:ext>
            </a:extLst>
          </p:cNvPr>
          <p:cNvSpPr/>
          <p:nvPr userDrawn="1"/>
        </p:nvSpPr>
        <p:spPr>
          <a:xfrm>
            <a:off x="8379913" y="236439"/>
            <a:ext cx="591854" cy="25523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D5A24-E2ED-4187-AA56-9A6B898816EF}"/>
              </a:ext>
            </a:extLst>
          </p:cNvPr>
          <p:cNvSpPr/>
          <p:nvPr userDrawn="1"/>
        </p:nvSpPr>
        <p:spPr>
          <a:xfrm>
            <a:off x="8320296" y="214014"/>
            <a:ext cx="7110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sz="105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2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57" name="Google Shape;57;p1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1" name="Google Shape;61;p1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8" name="Google Shape;68;p1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9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6.jpe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2.xml"/><Relationship Id="rId15" Type="http://schemas.openxmlformats.org/officeDocument/2006/relationships/image" Target="../media/image7.png"/><Relationship Id="rId10" Type="http://schemas.openxmlformats.org/officeDocument/2006/relationships/audio" Target="../media/media1.mp3"/><Relationship Id="rId4" Type="http://schemas.openxmlformats.org/officeDocument/2006/relationships/tags" Target="../tags/tag11.xml"/><Relationship Id="rId9" Type="http://schemas.microsoft.com/office/2007/relationships/media" Target="../media/media1.mp3"/><Relationship Id="rId14" Type="http://schemas.openxmlformats.org/officeDocument/2006/relationships/hyperlink" Target="http://www.tableau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Tableau Workshop</a:t>
            </a:r>
            <a:endParaRPr dirty="0"/>
          </a:p>
          <a:p>
            <a: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Young Career</a:t>
            </a:r>
            <a:endParaRPr sz="1800" dirty="0"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3360423" y="1288859"/>
            <a:ext cx="541163" cy="406634"/>
            <a:chOff x="1923675" y="1633650"/>
            <a:chExt cx="436000" cy="435975"/>
          </a:xfrm>
        </p:grpSpPr>
        <p:sp>
          <p:nvSpPr>
            <p:cNvPr id="188" name="Google Shape;188;p2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964075"/>
            <a:ext cx="1525002" cy="8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_图片 3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/>
          <a:stretch>
            <a:fillRect/>
          </a:stretch>
        </p:blipFill>
        <p:spPr>
          <a:xfrm flipH="1">
            <a:off x="0" y="-42672"/>
            <a:ext cx="9144000" cy="5186172"/>
          </a:xfrm>
          <a:prstGeom prst="rect">
            <a:avLst/>
          </a:prstGeom>
        </p:spPr>
      </p:pic>
      <p:sp>
        <p:nvSpPr>
          <p:cNvPr id="38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850" y="537177"/>
            <a:ext cx="374827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Products</a:t>
            </a:r>
          </a:p>
        </p:txBody>
      </p:sp>
      <p:cxnSp>
        <p:nvCxnSpPr>
          <p:cNvPr id="40" name="PA_直接连接符 3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CxnSpPr/>
          <p:nvPr>
            <p:custDataLst>
              <p:tags r:id="rId3"/>
            </p:custDataLst>
          </p:nvPr>
        </p:nvCxnSpPr>
        <p:spPr>
          <a:xfrm>
            <a:off x="474368" y="537177"/>
            <a:ext cx="333461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5" name="PA_矩形 44"/>
          <p:cNvSpPr/>
          <p:nvPr>
            <p:custDataLst>
              <p:tags r:id="rId4"/>
            </p:custDataLst>
          </p:nvPr>
        </p:nvSpPr>
        <p:spPr>
          <a:xfrm>
            <a:off x="323850" y="1209676"/>
            <a:ext cx="3748278" cy="348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Prep Builder: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help you make data ready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prepare and clean data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example, clean columns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- Tableau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esktop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Tableau server: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online server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create an account for different users 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mobile: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mobile users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au Prep | Combine, shape, and clean your data">
            <a:extLst>
              <a:ext uri="{FF2B5EF4-FFF2-40B4-BE49-F238E27FC236}">
                <a16:creationId xmlns:a16="http://schemas.microsoft.com/office/drawing/2014/main" id="{D3699DEF-4BE7-9CA1-04EC-B455EFA3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8" y="989762"/>
            <a:ext cx="6360276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9128" y="486936"/>
            <a:ext cx="428574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Prep Builder</a:t>
            </a:r>
            <a:endParaRPr lang="en-US" altLang="zh-CN" sz="32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7238" y="23920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b="1" dirty="0">
                <a:latin typeface="Poppins" pitchFamily="2" charset="77"/>
                <a:cs typeface="Poppins" pitchFamily="2" charset="77"/>
              </a:rPr>
              <a:t>Introducing Tableau</a:t>
            </a:r>
            <a:endParaRPr lang="zh-CN" altLang="en-US" sz="2400" b="1" dirty="0"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850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Tableau file types</a:t>
            </a:r>
          </a:p>
        </p:txBody>
      </p:sp>
      <p:sp>
        <p:nvSpPr>
          <p:cNvPr id="18" name="矩形 17"/>
          <p:cNvSpPr/>
          <p:nvPr/>
        </p:nvSpPr>
        <p:spPr>
          <a:xfrm>
            <a:off x="323850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29418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Open Help</a:t>
            </a:r>
          </a:p>
        </p:txBody>
      </p:sp>
      <p:sp>
        <p:nvSpPr>
          <p:cNvPr id="20" name="矩形 19"/>
          <p:cNvSpPr/>
          <p:nvPr/>
        </p:nvSpPr>
        <p:spPr>
          <a:xfrm>
            <a:off x="3229418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134986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Connect to excel data source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34986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51025" y="2155081"/>
            <a:ext cx="2551663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a visualization without source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packages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twbx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stores extracted data and visualizations for viewing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data source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tds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the server address, pw and other access information</a:t>
            </a:r>
          </a:p>
        </p:txBody>
      </p:sp>
      <p:sp>
        <p:nvSpPr>
          <p:cNvPr id="28" name="矩形 27"/>
          <p:cNvSpPr/>
          <p:nvPr/>
        </p:nvSpPr>
        <p:spPr>
          <a:xfrm>
            <a:off x="3296168" y="2088091"/>
            <a:ext cx="2551663" cy="64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Go to support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Any updates request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Setting Languages</a:t>
            </a:r>
          </a:p>
        </p:txBody>
      </p:sp>
      <p:sp>
        <p:nvSpPr>
          <p:cNvPr id="31" name="矩形 30"/>
          <p:cNvSpPr/>
          <p:nvPr/>
        </p:nvSpPr>
        <p:spPr>
          <a:xfrm>
            <a:off x="6241312" y="2139630"/>
            <a:ext cx="2551663" cy="120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sheets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fields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</a:rPr>
              <a:t># </a:t>
            </a: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rows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Review sample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US" sz="1050" dirty="0">
                <a:latin typeface="Poppins" pitchFamily="2" charset="77"/>
                <a:cs typeface="Poppins" pitchFamily="2" charset="77"/>
              </a:rPr>
              <a:t>installed connectors/ additional connectors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05576" y="542683"/>
            <a:ext cx="401820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Data Types and Roles</a:t>
            </a:r>
            <a:endParaRPr lang="en-US" altLang="zh-CN" sz="20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337F1E-FB61-2A12-D97F-A9EDB6F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04" y="1181867"/>
            <a:ext cx="3638789" cy="2086239"/>
          </a:xfrm>
          <a:prstGeom prst="rect">
            <a:avLst/>
          </a:prstGeom>
        </p:spPr>
      </p:pic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FE24070-D178-997D-0F00-4F7CC4FD88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5423" y="3268106"/>
            <a:ext cx="4011769" cy="76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Dimension fields (green):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they either categorize, segment or reveal the details in your data.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Measure fields(blue)</a:t>
            </a:r>
            <a:r>
              <a:rPr lang="en-CA" sz="800" dirty="0">
                <a:solidFill>
                  <a:srgbClr val="0E0E0E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Tableau applies aggregation by default.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B707D99-4E5E-E15C-81F7-21872A932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2"/>
          <a:stretch/>
        </p:blipFill>
        <p:spPr bwMode="auto">
          <a:xfrm>
            <a:off x="2941210" y="4032865"/>
            <a:ext cx="3261575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0"/>
          <p:cNvSpPr>
            <a:spLocks noChangeShapeType="1"/>
          </p:cNvSpPr>
          <p:nvPr/>
        </p:nvSpPr>
        <p:spPr bwMode="auto">
          <a:xfrm flipV="1">
            <a:off x="112052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V="1">
            <a:off x="2961062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V="1">
            <a:off x="6225425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4593244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785549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818287" y="1235209"/>
            <a:ext cx="632884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9" name="Oval 16"/>
          <p:cNvSpPr>
            <a:spLocks noChangeArrowheads="1"/>
          </p:cNvSpPr>
          <p:nvPr/>
        </p:nvSpPr>
        <p:spPr bwMode="auto">
          <a:xfrm>
            <a:off x="4293129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0" name="Oval 17"/>
          <p:cNvSpPr>
            <a:spLocks noChangeArrowheads="1"/>
          </p:cNvSpPr>
          <p:nvPr/>
        </p:nvSpPr>
        <p:spPr bwMode="auto">
          <a:xfrm>
            <a:off x="5905808" y="3389975"/>
            <a:ext cx="635000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1" name="Oval 21"/>
          <p:cNvSpPr>
            <a:spLocks noChangeArrowheads="1"/>
          </p:cNvSpPr>
          <p:nvPr/>
        </p:nvSpPr>
        <p:spPr bwMode="auto">
          <a:xfrm>
            <a:off x="2660946" y="3389975"/>
            <a:ext cx="630767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2" name="Oval 22"/>
          <p:cNvSpPr>
            <a:spLocks noChangeArrowheads="1"/>
          </p:cNvSpPr>
          <p:nvPr/>
        </p:nvSpPr>
        <p:spPr bwMode="auto">
          <a:xfrm>
            <a:off x="7540108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29775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Clean up source data</a:t>
            </a:r>
          </a:p>
          <a:p>
            <a:pPr marL="63500" indent="0">
              <a:buNone/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Skip the top row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 1 table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Use data interpreter: look the data to auto fix</a:t>
            </a: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970317" y="1220006"/>
            <a:ext cx="198148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 fields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Drag a filed into columns and rows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Resize table </a:t>
            </a: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630203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Split text into multiple columns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New dataset 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Split/custom split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rename</a:t>
            </a: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851423" y="1224548"/>
            <a:ext cx="1054385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Pivot Data</a:t>
            </a:r>
            <a:endParaRPr lang="en-US" altLang="zh-CN" sz="1000" b="1" dirty="0">
              <a:solidFill>
                <a:schemeClr val="tx1">
                  <a:lumMod val="85000"/>
                  <a:lumOff val="15000"/>
                </a:schemeClr>
              </a:solidFill>
              <a:latin typeface="Poppins" pitchFamily="2" charset="77"/>
              <a:ea typeface="微软雅黑" panose="020B0503020204020204" pitchFamily="34" charset="-122"/>
              <a:cs typeface="Poppins" pitchFamily="2" charset="77"/>
              <a:sym typeface="Calibri" panose="020F0502020204030204" pitchFamily="34" charset="0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894565" y="3059898"/>
            <a:ext cx="1981489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微软雅黑" panose="020B0503020204020204" pitchFamily="34" charset="-122"/>
                <a:cs typeface="Poppins" pitchFamily="2" charset="77"/>
                <a:sym typeface="Calibri" panose="020F0502020204030204" pitchFamily="34" charset="0"/>
              </a:rPr>
              <a:t>…..</a:t>
            </a:r>
          </a:p>
        </p:txBody>
      </p:sp>
      <p:grpSp>
        <p:nvGrpSpPr>
          <p:cNvPr id="48" name="Group 85"/>
          <p:cNvGrpSpPr/>
          <p:nvPr/>
        </p:nvGrpSpPr>
        <p:grpSpPr>
          <a:xfrm>
            <a:off x="7705647" y="1401807"/>
            <a:ext cx="299688" cy="299688"/>
            <a:chOff x="1200150" y="3768725"/>
            <a:chExt cx="446088" cy="446088"/>
          </a:xfrm>
          <a:solidFill>
            <a:schemeClr val="bg1"/>
          </a:solidFill>
        </p:grpSpPr>
        <p:sp>
          <p:nvSpPr>
            <p:cNvPr id="49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0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1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2" name="Group 213"/>
          <p:cNvGrpSpPr/>
          <p:nvPr/>
        </p:nvGrpSpPr>
        <p:grpSpPr>
          <a:xfrm>
            <a:off x="4472583" y="1415672"/>
            <a:ext cx="294355" cy="271959"/>
            <a:chOff x="2900363" y="5486400"/>
            <a:chExt cx="438150" cy="404813"/>
          </a:xfrm>
          <a:solidFill>
            <a:schemeClr val="bg1"/>
          </a:solidFill>
        </p:grpSpPr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4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5" name="Group 231"/>
          <p:cNvGrpSpPr/>
          <p:nvPr/>
        </p:nvGrpSpPr>
        <p:grpSpPr>
          <a:xfrm>
            <a:off x="2835017" y="3547370"/>
            <a:ext cx="282624" cy="316752"/>
            <a:chOff x="4608513" y="6291263"/>
            <a:chExt cx="420688" cy="471488"/>
          </a:xfrm>
          <a:solidFill>
            <a:schemeClr val="bg1"/>
          </a:solidFill>
        </p:grpSpPr>
        <p:sp>
          <p:nvSpPr>
            <p:cNvPr id="56" name="Freeform 218"/>
            <p:cNvSpPr/>
            <p:nvPr/>
          </p:nvSpPr>
          <p:spPr bwMode="auto">
            <a:xfrm>
              <a:off x="4908550" y="6627813"/>
              <a:ext cx="80963" cy="84138"/>
            </a:xfrm>
            <a:custGeom>
              <a:avLst/>
              <a:gdLst>
                <a:gd name="T0" fmla="*/ 13 w 105"/>
                <a:gd name="T1" fmla="*/ 20 h 108"/>
                <a:gd name="T2" fmla="*/ 27 w 105"/>
                <a:gd name="T3" fmla="*/ 9 h 108"/>
                <a:gd name="T4" fmla="*/ 65 w 105"/>
                <a:gd name="T5" fmla="*/ 13 h 108"/>
                <a:gd name="T6" fmla="*/ 105 w 105"/>
                <a:gd name="T7" fmla="*/ 64 h 108"/>
                <a:gd name="T8" fmla="*/ 49 w 105"/>
                <a:gd name="T9" fmla="*/ 108 h 108"/>
                <a:gd name="T10" fmla="*/ 9 w 105"/>
                <a:gd name="T11" fmla="*/ 57 h 108"/>
                <a:gd name="T12" fmla="*/ 13 w 105"/>
                <a:gd name="T13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8">
                  <a:moveTo>
                    <a:pt x="13" y="20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39" y="0"/>
                    <a:pt x="56" y="2"/>
                    <a:pt x="65" y="13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46"/>
                    <a:pt x="2" y="29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7" name="Freeform 219"/>
            <p:cNvSpPr>
              <a:spLocks noEditPoints="1"/>
            </p:cNvSpPr>
            <p:nvPr/>
          </p:nvSpPr>
          <p:spPr bwMode="auto">
            <a:xfrm>
              <a:off x="4608513" y="6291263"/>
              <a:ext cx="403225" cy="401638"/>
            </a:xfrm>
            <a:custGeom>
              <a:avLst/>
              <a:gdLst>
                <a:gd name="T0" fmla="*/ 445 w 524"/>
                <a:gd name="T1" fmla="*/ 119 h 523"/>
                <a:gd name="T2" fmla="*/ 119 w 524"/>
                <a:gd name="T3" fmla="*/ 79 h 523"/>
                <a:gd name="T4" fmla="*/ 79 w 524"/>
                <a:gd name="T5" fmla="*/ 404 h 523"/>
                <a:gd name="T6" fmla="*/ 405 w 524"/>
                <a:gd name="T7" fmla="*/ 444 h 523"/>
                <a:gd name="T8" fmla="*/ 445 w 524"/>
                <a:gd name="T9" fmla="*/ 119 h 523"/>
                <a:gd name="T10" fmla="*/ 373 w 524"/>
                <a:gd name="T11" fmla="*/ 404 h 523"/>
                <a:gd name="T12" fmla="*/ 119 w 524"/>
                <a:gd name="T13" fmla="*/ 373 h 523"/>
                <a:gd name="T14" fmla="*/ 151 w 524"/>
                <a:gd name="T15" fmla="*/ 119 h 523"/>
                <a:gd name="T16" fmla="*/ 404 w 524"/>
                <a:gd name="T17" fmla="*/ 150 h 523"/>
                <a:gd name="T18" fmla="*/ 373 w 524"/>
                <a:gd name="T19" fmla="*/ 40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523">
                  <a:moveTo>
                    <a:pt x="445" y="119"/>
                  </a:moveTo>
                  <a:cubicBezTo>
                    <a:pt x="366" y="18"/>
                    <a:pt x="220" y="0"/>
                    <a:pt x="119" y="79"/>
                  </a:cubicBezTo>
                  <a:cubicBezTo>
                    <a:pt x="18" y="157"/>
                    <a:pt x="0" y="303"/>
                    <a:pt x="79" y="404"/>
                  </a:cubicBezTo>
                  <a:cubicBezTo>
                    <a:pt x="158" y="505"/>
                    <a:pt x="304" y="523"/>
                    <a:pt x="405" y="444"/>
                  </a:cubicBezTo>
                  <a:cubicBezTo>
                    <a:pt x="506" y="366"/>
                    <a:pt x="524" y="220"/>
                    <a:pt x="445" y="119"/>
                  </a:cubicBezTo>
                  <a:close/>
                  <a:moveTo>
                    <a:pt x="373" y="404"/>
                  </a:moveTo>
                  <a:cubicBezTo>
                    <a:pt x="294" y="465"/>
                    <a:pt x="181" y="451"/>
                    <a:pt x="119" y="373"/>
                  </a:cubicBezTo>
                  <a:cubicBezTo>
                    <a:pt x="58" y="294"/>
                    <a:pt x="72" y="180"/>
                    <a:pt x="151" y="119"/>
                  </a:cubicBezTo>
                  <a:cubicBezTo>
                    <a:pt x="229" y="58"/>
                    <a:pt x="343" y="72"/>
                    <a:pt x="404" y="150"/>
                  </a:cubicBezTo>
                  <a:cubicBezTo>
                    <a:pt x="466" y="229"/>
                    <a:pt x="452" y="343"/>
                    <a:pt x="373" y="4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8" name="Freeform 220"/>
            <p:cNvSpPr/>
            <p:nvPr/>
          </p:nvSpPr>
          <p:spPr bwMode="auto">
            <a:xfrm>
              <a:off x="4957763" y="6691313"/>
              <a:ext cx="71438" cy="71438"/>
            </a:xfrm>
            <a:custGeom>
              <a:avLst/>
              <a:gdLst>
                <a:gd name="T0" fmla="*/ 78 w 92"/>
                <a:gd name="T1" fmla="*/ 72 h 92"/>
                <a:gd name="T2" fmla="*/ 64 w 92"/>
                <a:gd name="T3" fmla="*/ 83 h 92"/>
                <a:gd name="T4" fmla="*/ 27 w 92"/>
                <a:gd name="T5" fmla="*/ 78 h 92"/>
                <a:gd name="T6" fmla="*/ 0 w 92"/>
                <a:gd name="T7" fmla="*/ 44 h 92"/>
                <a:gd name="T8" fmla="*/ 56 w 92"/>
                <a:gd name="T9" fmla="*/ 0 h 92"/>
                <a:gd name="T10" fmla="*/ 83 w 92"/>
                <a:gd name="T11" fmla="*/ 34 h 92"/>
                <a:gd name="T12" fmla="*/ 78 w 92"/>
                <a:gd name="T13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78" y="72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53" y="92"/>
                    <a:pt x="36" y="90"/>
                    <a:pt x="27" y="7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46"/>
                    <a:pt x="90" y="63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9" name="Group 242"/>
          <p:cNvGrpSpPr/>
          <p:nvPr/>
        </p:nvGrpSpPr>
        <p:grpSpPr>
          <a:xfrm>
            <a:off x="6072930" y="3567633"/>
            <a:ext cx="300755" cy="229299"/>
            <a:chOff x="2908300" y="2946400"/>
            <a:chExt cx="447675" cy="341313"/>
          </a:xfrm>
          <a:solidFill>
            <a:schemeClr val="bg1"/>
          </a:solidFill>
        </p:grpSpPr>
        <p:sp>
          <p:nvSpPr>
            <p:cNvPr id="60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1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62" name="Group 268"/>
          <p:cNvGrpSpPr/>
          <p:nvPr/>
        </p:nvGrpSpPr>
        <p:grpSpPr>
          <a:xfrm>
            <a:off x="1031278" y="1387409"/>
            <a:ext cx="206902" cy="328484"/>
            <a:chOff x="3824288" y="5486400"/>
            <a:chExt cx="307975" cy="488950"/>
          </a:xfrm>
          <a:solidFill>
            <a:schemeClr val="bg1"/>
          </a:solidFill>
        </p:grpSpPr>
        <p:sp>
          <p:nvSpPr>
            <p:cNvPr id="63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4" name="Freeform 249"/>
            <p:cNvSpPr/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5" name="Freeform 250"/>
            <p:cNvSpPr/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1967" y="2617997"/>
            <a:ext cx="8420067" cy="152984"/>
            <a:chOff x="129776" y="2617996"/>
            <a:chExt cx="8420067" cy="197313"/>
          </a:xfrm>
        </p:grpSpPr>
        <p:sp>
          <p:nvSpPr>
            <p:cNvPr id="3" name="矩形 2"/>
            <p:cNvSpPr/>
            <p:nvPr/>
          </p:nvSpPr>
          <p:spPr>
            <a:xfrm>
              <a:off x="129776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812695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495614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5178533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861451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Manage the worksheets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678108" y="3862406"/>
            <a:ext cx="77877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969813" y="3689649"/>
            <a:ext cx="324036" cy="324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054937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2687837" y="3689649"/>
            <a:ext cx="324036" cy="324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277296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4405860" y="3689649"/>
            <a:ext cx="324036" cy="324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4490984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6123884" y="3689649"/>
            <a:ext cx="324036" cy="324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6209008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7841907" y="3689649"/>
            <a:ext cx="324036" cy="3240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792703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115962" y="3196675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4B8375-83D4-4464-8546-55C67D53BC14}"/>
              </a:ext>
            </a:extLst>
          </p:cNvPr>
          <p:cNvSpPr txBox="1"/>
          <p:nvPr/>
        </p:nvSpPr>
        <p:spPr>
          <a:xfrm>
            <a:off x="1183813" y="1830138"/>
            <a:ext cx="11823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Add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Click the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Worksheet-&gt; new worksheet</a:t>
            </a:r>
          </a:p>
          <a:p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Duplicate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sheets not connected</a:t>
            </a:r>
          </a:p>
          <a:p>
            <a:endParaRPr lang="en-US" sz="8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115963" y="1902898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2830743" y="304492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55FB7-65A7-49E5-8854-514B42525A3F}"/>
              </a:ext>
            </a:extLst>
          </p:cNvPr>
          <p:cNvSpPr txBox="1"/>
          <p:nvPr/>
        </p:nvSpPr>
        <p:spPr>
          <a:xfrm>
            <a:off x="2954148" y="1789179"/>
            <a:ext cx="118230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Rename 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</a:t>
            </a:r>
          </a:p>
          <a:p>
            <a:endParaRPr lang="en-US" sz="10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2830744" y="1752087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4545524" y="289081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4610847" y="1634378"/>
            <a:ext cx="1205543" cy="1384995"/>
            <a:chOff x="1704484" y="1766707"/>
            <a:chExt cx="1038452" cy="18466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right click then delete (no warning)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we can revert by click control/</a:t>
              </a:r>
              <a:r>
                <a:rPr lang="en-US" sz="800" dirty="0" err="1">
                  <a:latin typeface="Poppins" pitchFamily="2" charset="77"/>
                  <a:cs typeface="Poppins" pitchFamily="2" charset="77"/>
                </a:rPr>
                <a:t>cmd</a:t>
              </a:r>
              <a:r>
                <a:rPr lang="en-US" sz="800" dirty="0">
                  <a:latin typeface="Poppins" pitchFamily="2" charset="77"/>
                  <a:cs typeface="Poppins" pitchFamily="2" charset="77"/>
                </a:rPr>
                <a:t> Z</a:t>
              </a:r>
            </a:p>
            <a:p>
              <a:endParaRPr lang="en-US" sz="800" dirty="0"/>
            </a:p>
            <a:p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Delete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4545526" y="1598915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6260306" y="2734347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6325629" y="1487545"/>
            <a:ext cx="1188587" cy="786700"/>
            <a:chOff x="1704484" y="1766707"/>
            <a:chExt cx="1023846" cy="10489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09898" y="2528381"/>
              <a:ext cx="101843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none is default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73866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Change worksheet tab color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6260308" y="1462390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indent="0">
              <a:buNone/>
            </a:pPr>
            <a:r>
              <a:rPr lang="en-US" sz="2400" b="1" i="0" dirty="0">
                <a:latin typeface="Poppins" pitchFamily="2" charset="77"/>
                <a:cs typeface="Poppins" pitchFamily="2" charset="77"/>
              </a:rPr>
              <a:t>Show/Hide worksheet’s elements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navigation pane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all the cards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columns and rows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title, caption and summary cards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206646" y="2767351"/>
            <a:ext cx="949325" cy="1155700"/>
            <a:chOff x="3178461" y="3124342"/>
            <a:chExt cx="949325" cy="1155700"/>
          </a:xfrm>
        </p:grpSpPr>
        <p:sp>
          <p:nvSpPr>
            <p:cNvPr id="4" name="Freeform 7"/>
            <p:cNvSpPr/>
            <p:nvPr/>
          </p:nvSpPr>
          <p:spPr bwMode="auto">
            <a:xfrm>
              <a:off x="3178461" y="3124342"/>
              <a:ext cx="949325" cy="1155700"/>
            </a:xfrm>
            <a:custGeom>
              <a:avLst/>
              <a:gdLst>
                <a:gd name="T0" fmla="*/ 389 w 573"/>
                <a:gd name="T1" fmla="*/ 198 h 697"/>
                <a:gd name="T2" fmla="*/ 487 w 573"/>
                <a:gd name="T3" fmla="*/ 194 h 697"/>
                <a:gd name="T4" fmla="*/ 436 w 573"/>
                <a:gd name="T5" fmla="*/ 277 h 697"/>
                <a:gd name="T6" fmla="*/ 573 w 573"/>
                <a:gd name="T7" fmla="*/ 404 h 697"/>
                <a:gd name="T8" fmla="*/ 394 w 573"/>
                <a:gd name="T9" fmla="*/ 697 h 697"/>
                <a:gd name="T10" fmla="*/ 0 w 573"/>
                <a:gd name="T11" fmla="*/ 3 h 697"/>
                <a:gd name="T12" fmla="*/ 344 w 573"/>
                <a:gd name="T13" fmla="*/ 0 h 697"/>
                <a:gd name="T14" fmla="*/ 389 w 573"/>
                <a:gd name="T15" fmla="*/ 19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3" h="697">
                  <a:moveTo>
                    <a:pt x="389" y="198"/>
                  </a:moveTo>
                  <a:cubicBezTo>
                    <a:pt x="487" y="194"/>
                    <a:pt x="487" y="194"/>
                    <a:pt x="487" y="194"/>
                  </a:cubicBezTo>
                  <a:cubicBezTo>
                    <a:pt x="436" y="277"/>
                    <a:pt x="436" y="277"/>
                    <a:pt x="436" y="277"/>
                  </a:cubicBezTo>
                  <a:cubicBezTo>
                    <a:pt x="473" y="328"/>
                    <a:pt x="520" y="371"/>
                    <a:pt x="573" y="404"/>
                  </a:cubicBezTo>
                  <a:cubicBezTo>
                    <a:pt x="394" y="697"/>
                    <a:pt x="394" y="697"/>
                    <a:pt x="394" y="697"/>
                  </a:cubicBezTo>
                  <a:cubicBezTo>
                    <a:pt x="152" y="549"/>
                    <a:pt x="3" y="287"/>
                    <a:pt x="0" y="3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5" y="71"/>
                    <a:pt x="361" y="138"/>
                    <a:pt x="389" y="198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12"/>
            <p:cNvGrpSpPr>
              <a:grpSpLocks noChangeAspect="1"/>
            </p:cNvGrpSpPr>
            <p:nvPr/>
          </p:nvGrpSpPr>
          <p:grpSpPr>
            <a:xfrm>
              <a:off x="3500701" y="3533708"/>
              <a:ext cx="216000" cy="175766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983057" y="1594188"/>
            <a:ext cx="950913" cy="1155700"/>
            <a:chOff x="4954873" y="1951179"/>
            <a:chExt cx="950913" cy="1155700"/>
          </a:xfrm>
        </p:grpSpPr>
        <p:sp>
          <p:nvSpPr>
            <p:cNvPr id="7" name="Freeform 10"/>
            <p:cNvSpPr/>
            <p:nvPr/>
          </p:nvSpPr>
          <p:spPr bwMode="auto">
            <a:xfrm>
              <a:off x="4954873" y="1951179"/>
              <a:ext cx="950913" cy="1155700"/>
            </a:xfrm>
            <a:custGeom>
              <a:avLst/>
              <a:gdLst>
                <a:gd name="T0" fmla="*/ 0 w 574"/>
                <a:gd name="T1" fmla="*/ 293 h 697"/>
                <a:gd name="T2" fmla="*/ 178 w 574"/>
                <a:gd name="T3" fmla="*/ 0 h 697"/>
                <a:gd name="T4" fmla="*/ 574 w 574"/>
                <a:gd name="T5" fmla="*/ 692 h 697"/>
                <a:gd name="T6" fmla="*/ 231 w 574"/>
                <a:gd name="T7" fmla="*/ 697 h 697"/>
                <a:gd name="T8" fmla="*/ 190 w 574"/>
                <a:gd name="T9" fmla="*/ 508 h 697"/>
                <a:gd name="T10" fmla="*/ 91 w 574"/>
                <a:gd name="T11" fmla="*/ 511 h 697"/>
                <a:gd name="T12" fmla="*/ 144 w 574"/>
                <a:gd name="T13" fmla="*/ 428 h 697"/>
                <a:gd name="T14" fmla="*/ 0 w 574"/>
                <a:gd name="T15" fmla="*/ 29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97">
                  <a:moveTo>
                    <a:pt x="0" y="293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421" y="147"/>
                    <a:pt x="571" y="409"/>
                    <a:pt x="574" y="692"/>
                  </a:cubicBezTo>
                  <a:cubicBezTo>
                    <a:pt x="231" y="697"/>
                    <a:pt x="231" y="697"/>
                    <a:pt x="231" y="697"/>
                  </a:cubicBezTo>
                  <a:cubicBezTo>
                    <a:pt x="230" y="630"/>
                    <a:pt x="215" y="566"/>
                    <a:pt x="190" y="508"/>
                  </a:cubicBezTo>
                  <a:cubicBezTo>
                    <a:pt x="91" y="511"/>
                    <a:pt x="91" y="511"/>
                    <a:pt x="91" y="511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06" y="374"/>
                    <a:pt x="57" y="328"/>
                    <a:pt x="0" y="2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4"/>
            <p:cNvSpPr>
              <a:spLocks noChangeAspect="1"/>
            </p:cNvSpPr>
            <p:nvPr/>
          </p:nvSpPr>
          <p:spPr bwMode="auto">
            <a:xfrm>
              <a:off x="5346825" y="2526142"/>
              <a:ext cx="216000" cy="190940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98795" y="3407113"/>
            <a:ext cx="1322388" cy="776288"/>
            <a:chOff x="3870611" y="3764104"/>
            <a:chExt cx="1322388" cy="776288"/>
          </a:xfrm>
        </p:grpSpPr>
        <p:sp>
          <p:nvSpPr>
            <p:cNvPr id="3" name="Freeform 6"/>
            <p:cNvSpPr/>
            <p:nvPr/>
          </p:nvSpPr>
          <p:spPr bwMode="auto">
            <a:xfrm>
              <a:off x="3870611" y="3764104"/>
              <a:ext cx="1322388" cy="776288"/>
            </a:xfrm>
            <a:custGeom>
              <a:avLst/>
              <a:gdLst>
                <a:gd name="T0" fmla="*/ 359 w 798"/>
                <a:gd name="T1" fmla="*/ 87 h 468"/>
                <a:gd name="T2" fmla="*/ 406 w 798"/>
                <a:gd name="T3" fmla="*/ 0 h 468"/>
                <a:gd name="T4" fmla="*/ 451 w 798"/>
                <a:gd name="T5" fmla="*/ 87 h 468"/>
                <a:gd name="T6" fmla="*/ 634 w 798"/>
                <a:gd name="T7" fmla="*/ 31 h 468"/>
                <a:gd name="T8" fmla="*/ 798 w 798"/>
                <a:gd name="T9" fmla="*/ 333 h 468"/>
                <a:gd name="T10" fmla="*/ 0 w 798"/>
                <a:gd name="T11" fmla="*/ 325 h 468"/>
                <a:gd name="T12" fmla="*/ 169 w 798"/>
                <a:gd name="T13" fmla="*/ 26 h 468"/>
                <a:gd name="T14" fmla="*/ 359 w 798"/>
                <a:gd name="T15" fmla="*/ 8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68">
                  <a:moveTo>
                    <a:pt x="359" y="87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51" y="87"/>
                    <a:pt x="451" y="87"/>
                    <a:pt x="451" y="87"/>
                  </a:cubicBezTo>
                  <a:cubicBezTo>
                    <a:pt x="517" y="80"/>
                    <a:pt x="579" y="61"/>
                    <a:pt x="634" y="31"/>
                  </a:cubicBezTo>
                  <a:cubicBezTo>
                    <a:pt x="798" y="333"/>
                    <a:pt x="798" y="333"/>
                    <a:pt x="798" y="333"/>
                  </a:cubicBezTo>
                  <a:cubicBezTo>
                    <a:pt x="548" y="468"/>
                    <a:pt x="246" y="465"/>
                    <a:pt x="0" y="3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226" y="59"/>
                    <a:pt x="291" y="80"/>
                    <a:pt x="359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5"/>
            <p:cNvSpPr>
              <a:spLocks noChangeAspect="1" noEditPoints="1"/>
            </p:cNvSpPr>
            <p:nvPr/>
          </p:nvSpPr>
          <p:spPr bwMode="auto">
            <a:xfrm>
              <a:off x="4426355" y="4072989"/>
              <a:ext cx="216000" cy="2260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08233" y="1587838"/>
            <a:ext cx="955675" cy="1155700"/>
            <a:chOff x="3180048" y="1944829"/>
            <a:chExt cx="955675" cy="1155700"/>
          </a:xfrm>
        </p:grpSpPr>
        <p:sp>
          <p:nvSpPr>
            <p:cNvPr id="5" name="Freeform 8"/>
            <p:cNvSpPr/>
            <p:nvPr/>
          </p:nvSpPr>
          <p:spPr bwMode="auto">
            <a:xfrm>
              <a:off x="3180048" y="1944829"/>
              <a:ext cx="955675" cy="1155700"/>
            </a:xfrm>
            <a:custGeom>
              <a:avLst/>
              <a:gdLst>
                <a:gd name="T0" fmla="*/ 422 w 577"/>
                <a:gd name="T1" fmla="*/ 443 h 697"/>
                <a:gd name="T2" fmla="*/ 477 w 577"/>
                <a:gd name="T3" fmla="*/ 524 h 697"/>
                <a:gd name="T4" fmla="*/ 379 w 577"/>
                <a:gd name="T5" fmla="*/ 524 h 697"/>
                <a:gd name="T6" fmla="*/ 343 w 577"/>
                <a:gd name="T7" fmla="*/ 697 h 697"/>
                <a:gd name="T8" fmla="*/ 0 w 577"/>
                <a:gd name="T9" fmla="*/ 689 h 697"/>
                <a:gd name="T10" fmla="*/ 402 w 577"/>
                <a:gd name="T11" fmla="*/ 0 h 697"/>
                <a:gd name="T12" fmla="*/ 577 w 577"/>
                <a:gd name="T13" fmla="*/ 295 h 697"/>
                <a:gd name="T14" fmla="*/ 422 w 577"/>
                <a:gd name="T15" fmla="*/ 44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422" y="443"/>
                  </a:moveTo>
                  <a:cubicBezTo>
                    <a:pt x="477" y="524"/>
                    <a:pt x="477" y="524"/>
                    <a:pt x="477" y="524"/>
                  </a:cubicBezTo>
                  <a:cubicBezTo>
                    <a:pt x="379" y="524"/>
                    <a:pt x="379" y="524"/>
                    <a:pt x="379" y="524"/>
                  </a:cubicBezTo>
                  <a:cubicBezTo>
                    <a:pt x="357" y="578"/>
                    <a:pt x="344" y="636"/>
                    <a:pt x="343" y="69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6" y="406"/>
                    <a:pt x="158" y="145"/>
                    <a:pt x="402" y="0"/>
                  </a:cubicBezTo>
                  <a:cubicBezTo>
                    <a:pt x="577" y="295"/>
                    <a:pt x="577" y="295"/>
                    <a:pt x="577" y="295"/>
                  </a:cubicBezTo>
                  <a:cubicBezTo>
                    <a:pt x="515" y="332"/>
                    <a:pt x="462" y="383"/>
                    <a:pt x="422" y="44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Group 25"/>
            <p:cNvGrpSpPr>
              <a:grpSpLocks noChangeAspect="1"/>
            </p:cNvGrpSpPr>
            <p:nvPr/>
          </p:nvGrpSpPr>
          <p:grpSpPr>
            <a:xfrm>
              <a:off x="3474889" y="2434485"/>
              <a:ext cx="252000" cy="248000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2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78296" y="2776876"/>
            <a:ext cx="955675" cy="1155700"/>
            <a:chOff x="4950111" y="3133867"/>
            <a:chExt cx="955675" cy="1155700"/>
          </a:xfrm>
        </p:grpSpPr>
        <p:sp>
          <p:nvSpPr>
            <p:cNvPr id="6" name="Freeform 9"/>
            <p:cNvSpPr/>
            <p:nvPr/>
          </p:nvSpPr>
          <p:spPr bwMode="auto">
            <a:xfrm>
              <a:off x="4950111" y="3133867"/>
              <a:ext cx="955675" cy="1155700"/>
            </a:xfrm>
            <a:custGeom>
              <a:avLst/>
              <a:gdLst>
                <a:gd name="T0" fmla="*/ 155 w 577"/>
                <a:gd name="T1" fmla="*/ 253 h 697"/>
                <a:gd name="T2" fmla="*/ 100 w 577"/>
                <a:gd name="T3" fmla="*/ 172 h 697"/>
                <a:gd name="T4" fmla="*/ 198 w 577"/>
                <a:gd name="T5" fmla="*/ 172 h 697"/>
                <a:gd name="T6" fmla="*/ 234 w 577"/>
                <a:gd name="T7" fmla="*/ 0 h 697"/>
                <a:gd name="T8" fmla="*/ 577 w 577"/>
                <a:gd name="T9" fmla="*/ 7 h 697"/>
                <a:gd name="T10" fmla="*/ 175 w 577"/>
                <a:gd name="T11" fmla="*/ 697 h 697"/>
                <a:gd name="T12" fmla="*/ 0 w 577"/>
                <a:gd name="T13" fmla="*/ 401 h 697"/>
                <a:gd name="T14" fmla="*/ 155 w 577"/>
                <a:gd name="T15" fmla="*/ 25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155" y="253"/>
                  </a:moveTo>
                  <a:cubicBezTo>
                    <a:pt x="100" y="172"/>
                    <a:pt x="100" y="172"/>
                    <a:pt x="100" y="172"/>
                  </a:cubicBezTo>
                  <a:cubicBezTo>
                    <a:pt x="198" y="172"/>
                    <a:pt x="198" y="172"/>
                    <a:pt x="198" y="172"/>
                  </a:cubicBezTo>
                  <a:cubicBezTo>
                    <a:pt x="220" y="119"/>
                    <a:pt x="233" y="61"/>
                    <a:pt x="234" y="0"/>
                  </a:cubicBezTo>
                  <a:cubicBezTo>
                    <a:pt x="577" y="7"/>
                    <a:pt x="577" y="7"/>
                    <a:pt x="577" y="7"/>
                  </a:cubicBezTo>
                  <a:cubicBezTo>
                    <a:pt x="571" y="291"/>
                    <a:pt x="419" y="551"/>
                    <a:pt x="175" y="697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62" y="364"/>
                    <a:pt x="115" y="314"/>
                    <a:pt x="155" y="253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>
            <a:xfrm>
              <a:off x="5409895" y="3555438"/>
              <a:ext cx="180000" cy="22569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913082" y="1337013"/>
            <a:ext cx="1322388" cy="779463"/>
            <a:chOff x="3884898" y="1694004"/>
            <a:chExt cx="1322388" cy="779463"/>
          </a:xfrm>
        </p:grpSpPr>
        <p:sp>
          <p:nvSpPr>
            <p:cNvPr id="2" name="Freeform 5"/>
            <p:cNvSpPr/>
            <p:nvPr/>
          </p:nvSpPr>
          <p:spPr bwMode="auto">
            <a:xfrm>
              <a:off x="3884898" y="1694004"/>
              <a:ext cx="1322388" cy="779463"/>
            </a:xfrm>
            <a:custGeom>
              <a:avLst/>
              <a:gdLst>
                <a:gd name="T0" fmla="*/ 350 w 798"/>
                <a:gd name="T1" fmla="*/ 381 h 470"/>
                <a:gd name="T2" fmla="*/ 398 w 798"/>
                <a:gd name="T3" fmla="*/ 470 h 470"/>
                <a:gd name="T4" fmla="*/ 445 w 798"/>
                <a:gd name="T5" fmla="*/ 381 h 470"/>
                <a:gd name="T6" fmla="*/ 631 w 798"/>
                <a:gd name="T7" fmla="*/ 439 h 470"/>
                <a:gd name="T8" fmla="*/ 798 w 798"/>
                <a:gd name="T9" fmla="*/ 139 h 470"/>
                <a:gd name="T10" fmla="*/ 0 w 798"/>
                <a:gd name="T11" fmla="*/ 137 h 470"/>
                <a:gd name="T12" fmla="*/ 166 w 798"/>
                <a:gd name="T13" fmla="*/ 438 h 470"/>
                <a:gd name="T14" fmla="*/ 350 w 798"/>
                <a:gd name="T15" fmla="*/ 3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70">
                  <a:moveTo>
                    <a:pt x="350" y="381"/>
                  </a:moveTo>
                  <a:cubicBezTo>
                    <a:pt x="398" y="470"/>
                    <a:pt x="398" y="470"/>
                    <a:pt x="398" y="470"/>
                  </a:cubicBezTo>
                  <a:cubicBezTo>
                    <a:pt x="445" y="381"/>
                    <a:pt x="445" y="381"/>
                    <a:pt x="445" y="381"/>
                  </a:cubicBezTo>
                  <a:cubicBezTo>
                    <a:pt x="512" y="388"/>
                    <a:pt x="575" y="408"/>
                    <a:pt x="631" y="439"/>
                  </a:cubicBezTo>
                  <a:cubicBezTo>
                    <a:pt x="798" y="139"/>
                    <a:pt x="798" y="139"/>
                    <a:pt x="798" y="139"/>
                  </a:cubicBezTo>
                  <a:cubicBezTo>
                    <a:pt x="550" y="1"/>
                    <a:pt x="249" y="0"/>
                    <a:pt x="0" y="137"/>
                  </a:cubicBezTo>
                  <a:cubicBezTo>
                    <a:pt x="166" y="438"/>
                    <a:pt x="166" y="438"/>
                    <a:pt x="166" y="438"/>
                  </a:cubicBezTo>
                  <a:cubicBezTo>
                    <a:pt x="222" y="407"/>
                    <a:pt x="284" y="387"/>
                    <a:pt x="350" y="381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33"/>
            <p:cNvGrpSpPr>
              <a:grpSpLocks noChangeAspect="1"/>
            </p:cNvGrpSpPr>
            <p:nvPr/>
          </p:nvGrpSpPr>
          <p:grpSpPr>
            <a:xfrm>
              <a:off x="4436641" y="192536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86169" y="2449569"/>
            <a:ext cx="1176214" cy="831918"/>
            <a:chOff x="3957985" y="2806560"/>
            <a:chExt cx="1176214" cy="831918"/>
          </a:xfrm>
        </p:grpSpPr>
        <p:grpSp>
          <p:nvGrpSpPr>
            <p:cNvPr id="12" name="Group 16"/>
            <p:cNvGrpSpPr>
              <a:grpSpLocks noChangeAspect="1"/>
            </p:cNvGrpSpPr>
            <p:nvPr/>
          </p:nvGrpSpPr>
          <p:grpSpPr>
            <a:xfrm>
              <a:off x="4396161" y="2806560"/>
              <a:ext cx="360000" cy="305729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57985" y="3222980"/>
              <a:ext cx="1176214" cy="415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28"/>
              <a:r>
                <a:rPr lang="en-CA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cs typeface="Poppins" pitchFamily="2" charset="77"/>
                  <a:sym typeface="+mn-lt"/>
                </a:rPr>
                <a:t>Save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77801" y="2386767"/>
            <a:ext cx="2150631" cy="480175"/>
            <a:chOff x="5984874" y="2257364"/>
            <a:chExt cx="2150631" cy="480175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Export data to csv</a:t>
              </a:r>
            </a:p>
          </p:txBody>
        </p:sp>
        <p:sp>
          <p:nvSpPr>
            <p:cNvPr id="40" name="Rectangle 380"/>
            <p:cNvSpPr/>
            <p:nvPr/>
          </p:nvSpPr>
          <p:spPr>
            <a:xfrm>
              <a:off x="5984874" y="2463169"/>
              <a:ext cx="2150631" cy="27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728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5876479" y="3364228"/>
            <a:ext cx="2109069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Export visualization to PPT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5806683" y="1614349"/>
            <a:ext cx="2492865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Save as the packaged workbook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142222" y="1589961"/>
            <a:ext cx="2150631" cy="759803"/>
            <a:chOff x="5984874" y="2257364"/>
            <a:chExt cx="2150631" cy="759803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Save the changes:</a:t>
              </a:r>
            </a:p>
          </p:txBody>
        </p:sp>
        <p:sp>
          <p:nvSpPr>
            <p:cNvPr id="62" name="Rectangle 380"/>
            <p:cNvSpPr/>
            <p:nvPr/>
          </p:nvSpPr>
          <p:spPr>
            <a:xfrm>
              <a:off x="5984874" y="2463169"/>
              <a:ext cx="215063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Click the save button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Control + S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Go to File -&gt; click save</a:t>
              </a:r>
            </a:p>
          </p:txBody>
        </p:sp>
      </p:grp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1FE89BB-4D86-CCFA-6736-9077C5BDBD75}"/>
              </a:ext>
            </a:extLst>
          </p:cNvPr>
          <p:cNvSpPr txBox="1">
            <a:spLocks/>
          </p:cNvSpPr>
          <p:nvPr/>
        </p:nvSpPr>
        <p:spPr>
          <a:xfrm>
            <a:off x="3945459" y="378844"/>
            <a:ext cx="1519405" cy="5431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Save</a:t>
            </a:r>
          </a:p>
        </p:txBody>
      </p:sp>
      <p:pic>
        <p:nvPicPr>
          <p:cNvPr id="2050" name="Picture 2" descr="Tableau – Corporate Renaissance Group">
            <a:extLst>
              <a:ext uri="{FF2B5EF4-FFF2-40B4-BE49-F238E27FC236}">
                <a16:creationId xmlns:a16="http://schemas.microsoft.com/office/drawing/2014/main" id="{1ADCF679-22CE-694C-EE3B-27499350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8" y="67750"/>
            <a:ext cx="786908" cy="6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4293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common Fields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650399" y="3053184"/>
            <a:ext cx="3961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A706E-B259-C182-53A5-BDC76016D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12" b="3566"/>
          <a:stretch/>
        </p:blipFill>
        <p:spPr>
          <a:xfrm>
            <a:off x="4650399" y="949000"/>
            <a:ext cx="3961236" cy="163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6085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fields with different names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593982" y="3045790"/>
            <a:ext cx="3973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EA680-2493-6F8D-45FA-D0F8DB67D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35"/>
          <a:stretch/>
        </p:blipFill>
        <p:spPr>
          <a:xfrm>
            <a:off x="4593982" y="1019903"/>
            <a:ext cx="3820761" cy="1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Hello!</a:t>
            </a:r>
            <a:endParaRPr sz="9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 am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 Lucy Wo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to learn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we get from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learn it together?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375" y="784850"/>
            <a:ext cx="2415498" cy="1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"/>
            <a:ext cx="9144000" cy="51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" name="Google Shape;242;p27">
            <a:extLst>
              <a:ext uri="{FF2B5EF4-FFF2-40B4-BE49-F238E27FC236}">
                <a16:creationId xmlns:a16="http://schemas.microsoft.com/office/drawing/2014/main" id="{ED2CCB5C-2D25-7A8A-A891-4829DC642422}"/>
              </a:ext>
            </a:extLst>
          </p:cNvPr>
          <p:cNvSpPr txBox="1">
            <a:spLocks/>
          </p:cNvSpPr>
          <p:nvPr/>
        </p:nvSpPr>
        <p:spPr>
          <a:xfrm>
            <a:off x="615941" y="1261055"/>
            <a:ext cx="4100062" cy="351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Mathematic Calculations: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+ (include date),string concatenation: </a:t>
            </a:r>
          </a:p>
          <a:p>
            <a:pPr marL="152400" lvl="3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Aug 2 +3 = Aug 5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‘Lucy’ + ‘ ‘ + ’Wo’ = ‘Lucy Wo’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- : -(4+6) = -10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*, /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% mode return remainder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27%12=3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^ exponents,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=, &lt;&gt;, &lt;=, 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Logical operators :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and, or, not</a:t>
            </a: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A=True, B=False then:</a:t>
            </a:r>
          </a:p>
          <a:p>
            <a:pPr marL="152400" lvl="4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 AND B =&gt; False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 OR B =&gt; True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NOT (A AND B) =&gt; True</a:t>
            </a: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451B5-1D76-19E6-E8B5-D8A0060C99EA}"/>
              </a:ext>
            </a:extLst>
          </p:cNvPr>
          <p:cNvSpPr txBox="1"/>
          <p:nvPr/>
        </p:nvSpPr>
        <p:spPr>
          <a:xfrm>
            <a:off x="1051965" y="583947"/>
            <a:ext cx="74229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Create custom calculations and fields</a:t>
            </a:r>
            <a:b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dirty="0"/>
          </a:p>
        </p:txBody>
      </p:sp>
      <p:sp>
        <p:nvSpPr>
          <p:cNvPr id="4" name="Google Shape;242;p27">
            <a:extLst>
              <a:ext uri="{FF2B5EF4-FFF2-40B4-BE49-F238E27FC236}">
                <a16:creationId xmlns:a16="http://schemas.microsoft.com/office/drawing/2014/main" id="{3F298407-28B2-AB49-7C54-AA26FF896DF3}"/>
              </a:ext>
            </a:extLst>
          </p:cNvPr>
          <p:cNvSpPr txBox="1">
            <a:spLocks/>
          </p:cNvSpPr>
          <p:nvPr/>
        </p:nvSpPr>
        <p:spPr>
          <a:xfrm>
            <a:off x="4888193" y="1261055"/>
            <a:ext cx="3824934" cy="173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Build in calculated functions: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sum, avg, min, max, </a:t>
            </a:r>
            <a:r>
              <a:rPr lang="en-CA" sz="1000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stdev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(to see how spread out the dataset is), abs(distance from 0)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ceiling (round up to th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 next integer)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, floor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round(number, decimals)</a:t>
            </a:r>
            <a:endParaRPr lang="en-CA" sz="1000" u="sng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15000"/>
              </a:lnSpc>
            </a:pPr>
            <a:endParaRPr lang="en-US" sz="18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8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8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find me at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</a:pPr>
            <a:r>
              <a:rPr lang="en"/>
              <a:t>lucy.siyuwo</a:t>
            </a: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@</a:t>
            </a:r>
            <a:r>
              <a:rPr lang="en"/>
              <a:t>gmail.com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1665800" y="1315950"/>
            <a:ext cx="60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0" y="2505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25" y="1928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50" y="24477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1545900" y="2717425"/>
            <a:ext cx="62379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6000"/>
              <a:t>Course Introduction</a:t>
            </a:r>
            <a:endParaRPr sz="6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10" name="Google Shape;210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3" name="Google Shape;213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87709">
            <a:off x="4234762" y="912760"/>
            <a:ext cx="944143" cy="53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2346862" y="1258050"/>
            <a:ext cx="2547000" cy="2547000"/>
            <a:chOff x="1293737" y="1258050"/>
            <a:chExt cx="2547000" cy="2547000"/>
          </a:xfrm>
        </p:grpSpPr>
        <p:sp>
          <p:nvSpPr>
            <p:cNvPr id="230" name="Google Shape;230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One</a:t>
              </a:r>
              <a:endParaRPr sz="11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4257083" y="1258050"/>
            <a:ext cx="2547000" cy="2547000"/>
            <a:chOff x="3203958" y="1258050"/>
            <a:chExt cx="2547000" cy="2547000"/>
          </a:xfrm>
        </p:grpSpPr>
        <p:sp>
          <p:nvSpPr>
            <p:cNvPr id="234" name="Google Shape;23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Two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(Some take-home questions)</a:t>
              </a:r>
              <a:endParaRPr sz="11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7" name="Google Shape;237;p29"/>
          <p:cNvGrpSpPr/>
          <p:nvPr/>
        </p:nvGrpSpPr>
        <p:grpSpPr>
          <a:xfrm>
            <a:off x="6177102" y="1258050"/>
            <a:ext cx="2547000" cy="2547000"/>
            <a:chOff x="5123977" y="1258050"/>
            <a:chExt cx="2547000" cy="2547000"/>
          </a:xfrm>
        </p:grpSpPr>
        <p:sp>
          <p:nvSpPr>
            <p:cNvPr id="238" name="Google Shape;238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i="0" u="none" strike="noStrike" cap="none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" name="Google Shape;240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Three</a:t>
              </a:r>
              <a:endParaRPr sz="11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6487523" cy="165436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330163"/>
            <a:ext cx="55499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24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end of class you will:</a:t>
            </a:r>
          </a:p>
          <a:p>
            <a:endParaRPr lang="en-CA" altLang="zh-CN" sz="2400" b="1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Be able to certified Tableau Desktop certification</a:t>
            </a: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Build interactive, insightful Dashboards</a:t>
            </a:r>
            <a:endParaRPr lang="zh-CN" altLang="en-US" sz="300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PA_矩形 4"/>
          <p:cNvSpPr/>
          <p:nvPr>
            <p:custDataLst>
              <p:tags r:id="rId4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5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7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482950" y="740350"/>
            <a:ext cx="52203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200"/>
              <a:t>Section 1</a:t>
            </a:r>
            <a:endParaRPr sz="520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960225" y="1823075"/>
            <a:ext cx="4892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Time:</a:t>
            </a:r>
            <a:r>
              <a:rPr lang="en" sz="1200" dirty="0">
                <a:solidFill>
                  <a:srgbClr val="000000"/>
                </a:solidFill>
              </a:rPr>
              <a:t> October 3rd: 8:00pm-10:00pm 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</a:rPr>
              <a:t>(5 mins break at 9:00 pm)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Agenda:</a:t>
            </a:r>
            <a:endParaRPr sz="1200" u="sng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Load Data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Introduction of the Tableau Interface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￮"/>
            </a:pPr>
            <a:r>
              <a:rPr lang="en" sz="1200" dirty="0"/>
              <a:t>Data Types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Bar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Line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Map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Pie Charts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249" name="Google Shape;249;p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175" y="2209825"/>
            <a:ext cx="1030625" cy="5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730750" y="8463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659900" y="1836822"/>
            <a:ext cx="40044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u="sng" dirty="0">
                <a:solidFill>
                  <a:schemeClr val="dk1"/>
                </a:solidFill>
              </a:rPr>
              <a:t>Time:</a:t>
            </a:r>
            <a:r>
              <a:rPr lang="en" sz="1200" dirty="0">
                <a:solidFill>
                  <a:schemeClr val="dk1"/>
                </a:solidFill>
              </a:rPr>
              <a:t> October 10th: 8:00pm-10:00pm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</a:rPr>
              <a:t>(5 mins break at 9:00 pm)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Agenda:</a:t>
            </a:r>
            <a:endParaRPr sz="1200" u="sng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Create Variables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Filter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Parameter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Table calculation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Design Dashboard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0" y="3508125"/>
            <a:ext cx="616801" cy="3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730750" y="8463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Section 3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659900" y="1836822"/>
            <a:ext cx="40044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u="sng" dirty="0">
                <a:solidFill>
                  <a:schemeClr val="dk1"/>
                </a:solidFill>
              </a:rPr>
              <a:t>Time:</a:t>
            </a:r>
            <a:r>
              <a:rPr lang="en" sz="1200" dirty="0">
                <a:solidFill>
                  <a:schemeClr val="dk1"/>
                </a:solidFill>
              </a:rPr>
              <a:t> October 17th: 8:00pm-10:00pm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</a:rPr>
              <a:t>(5 mins break at 9:00 pm)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Agenda:</a:t>
            </a:r>
            <a:endParaRPr sz="1200" u="sng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Go through homework questions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Dashboard Actions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Build Story</a:t>
            </a:r>
            <a:endParaRPr sz="1100" dirty="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i="0" u="none" strike="noStrike" cap="none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0" y="3508125"/>
            <a:ext cx="616801" cy="34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69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5443471" cy="2870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219632"/>
            <a:ext cx="422904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45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Introduction</a:t>
            </a:r>
            <a:endParaRPr lang="zh-CN" altLang="en-US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214122" y="1984876"/>
            <a:ext cx="4735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Real-world example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Experience with the spreadsheet (excel, google sheets)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Limited of the Tableau Public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Tableau trial lasts for 14 days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Download Tableau Free Trail:</a:t>
            </a: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www.tableau.com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Product page - &gt; tableau desktop -&gt; Try now -&gt; start free trial -&gt; sigh up and download </a:t>
            </a:r>
          </a:p>
        </p:txBody>
      </p:sp>
      <p:sp>
        <p:nvSpPr>
          <p:cNvPr id="5" name="PA_矩形 4"/>
          <p:cNvSpPr/>
          <p:nvPr>
            <p:custDataLst>
              <p:tags r:id="rId5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6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7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8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737</Words>
  <Application>Microsoft Macintosh PowerPoint</Application>
  <PresentationFormat>On-screen Show (16:9)</PresentationFormat>
  <Paragraphs>193</Paragraphs>
  <Slides>25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Playfair Display</vt:lpstr>
      <vt:lpstr>Calibri</vt:lpstr>
      <vt:lpstr>Arial</vt:lpstr>
      <vt:lpstr>Segoe UI</vt:lpstr>
      <vt:lpstr>微软雅黑</vt:lpstr>
      <vt:lpstr>Wingdings</vt:lpstr>
      <vt:lpstr>Poppins Light</vt:lpstr>
      <vt:lpstr>Poppins</vt:lpstr>
      <vt:lpstr>Simple Light</vt:lpstr>
      <vt:lpstr>Cymbeline template</vt:lpstr>
      <vt:lpstr>Tableau Workshop Young Career</vt:lpstr>
      <vt:lpstr>Hello!</vt:lpstr>
      <vt:lpstr>Course Introduction</vt:lpstr>
      <vt:lpstr>Our process is easy</vt:lpstr>
      <vt:lpstr>PowerPoint Presentation</vt:lpstr>
      <vt:lpstr>Section 1</vt:lpstr>
      <vt:lpstr>Section 2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Workshop Young Career</dc:title>
  <cp:lastModifiedBy>Siyu Wo</cp:lastModifiedBy>
  <cp:revision>28</cp:revision>
  <dcterms:modified xsi:type="dcterms:W3CDTF">2022-10-04T02:48:24Z</dcterms:modified>
</cp:coreProperties>
</file>